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301" r:id="rId3"/>
    <p:sldId id="289" r:id="rId4"/>
    <p:sldId id="321" r:id="rId6"/>
    <p:sldId id="322" r:id="rId7"/>
    <p:sldId id="323" r:id="rId8"/>
    <p:sldId id="286" r:id="rId9"/>
    <p:sldId id="294" r:id="rId10"/>
    <p:sldId id="293" r:id="rId11"/>
    <p:sldId id="324" r:id="rId12"/>
    <p:sldId id="272" r:id="rId13"/>
    <p:sldId id="257" r:id="rId14"/>
    <p:sldId id="268" r:id="rId15"/>
    <p:sldId id="325" r:id="rId16"/>
    <p:sldId id="275" r:id="rId17"/>
    <p:sldId id="277" r:id="rId18"/>
    <p:sldId id="282" r:id="rId19"/>
    <p:sldId id="28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f314" initials="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2644" autoAdjust="0"/>
  </p:normalViewPr>
  <p:slideViewPr>
    <p:cSldViewPr snapToGrid="0" snapToObjects="1">
      <p:cViewPr varScale="1">
        <p:scale>
          <a:sx n="96" d="100"/>
          <a:sy n="96" d="100"/>
        </p:scale>
        <p:origin x="116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6EF97-CB2F-3643-9A97-A29545D814F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琅琊石刻：秦疆域上的开辟，少数民族的融合与对抗</a:t>
            </a:r>
            <a:endParaRPr lang="en-US" altLang="zh-CN" dirty="0"/>
          </a:p>
          <a:p>
            <a:r>
              <a:rPr lang="zh-CN" altLang="en-US" dirty="0"/>
              <a:t>公元前</a:t>
            </a:r>
            <a:r>
              <a:rPr lang="en-US" altLang="zh-CN" dirty="0"/>
              <a:t>219</a:t>
            </a:r>
            <a:r>
              <a:rPr lang="zh-CN" altLang="en-US" dirty="0"/>
              <a:t>年，秦始皇第二次巡行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秦赵燕  西起临洮（今甘肃山尼县），东止辽东（今辽宁省），一万余里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对巩固秦国北方边地发挥了重要作用，两千多年来，长城有效地防范了北方游牧民族对内地居民的侵扰，使百姓能够安居乐业，到了明代进一步对长城进行了全面的整修重建。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秦为什么能够统一六国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《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汉书．卷十九上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》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载乡里亭制度：“大率十里一亭，亭有长；十亭一乡，乡有三老、有秩、啬夫、游徼。三老掌教化；啬夫职听讼，收赋税；游徼徼循禁贼盗。县大率方百里，其民稠则减，稀则旷，乡、亭亦如之。皆秦制也。”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《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史记．高祖本纪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》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裴骃集解引应劭曰：“旧时，亭有二卒，其一为亭父，掌开闭扫除；一为求盗，掌捉捕盗贼。”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113A4-1DC9-B34C-A631-F16CD5F21C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1CFC2-FBA4-DD48-B7C8-8F543C2883C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266FC-02DC-CD46-B8D0-E87B26A2BF42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22.jpe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0.jpeg"/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1.jpeg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609850" y="-3371850"/>
            <a:ext cx="2476500" cy="2133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7625" y="76418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kumimoji="1" lang="zh-CN" altLang="en-US" sz="4800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中央官制</a:t>
            </a:r>
            <a:endParaRPr kumimoji="1" lang="zh-CN" altLang="en-US" sz="4800" b="1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48250" y="1384942"/>
            <a:ext cx="1619250" cy="95250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皇帝</a:t>
            </a:r>
            <a:endParaRPr lang="zh-CN" altLang="en-US" sz="3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048250" y="3003432"/>
            <a:ext cx="1619250" cy="9525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丞相</a:t>
            </a:r>
            <a:endParaRPr lang="zh-CN" altLang="en-US" sz="3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353425" y="3003431"/>
            <a:ext cx="2152650" cy="9525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御史大夫</a:t>
            </a:r>
            <a:endParaRPr lang="zh-CN" altLang="en-US" sz="3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685925" y="3003431"/>
            <a:ext cx="1676400" cy="9525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太尉</a:t>
            </a:r>
            <a:endParaRPr lang="zh-CN" altLang="en-US" sz="3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64821" y="4507619"/>
            <a:ext cx="838199" cy="20002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治</a:t>
            </a:r>
            <a:endParaRPr lang="en-US" altLang="zh-CN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粟</a:t>
            </a:r>
            <a:endParaRPr lang="en-US" altLang="zh-CN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内</a:t>
            </a:r>
            <a:endParaRPr lang="en-US" altLang="zh-CN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史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070861" y="4493197"/>
            <a:ext cx="838199" cy="20002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郎中令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767841" y="4507619"/>
            <a:ext cx="838199" cy="20002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奉常</a:t>
            </a:r>
            <a:endParaRPr lang="en-US" altLang="zh-CN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373881" y="4493197"/>
            <a:ext cx="838199" cy="20002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太仆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676901" y="4507619"/>
            <a:ext cx="838199" cy="20002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少府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979921" y="4507619"/>
            <a:ext cx="838199" cy="20002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宗正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282941" y="4507619"/>
            <a:ext cx="838199" cy="20002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典客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9585961" y="4507619"/>
            <a:ext cx="838199" cy="20002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卫尉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0888981" y="4507619"/>
            <a:ext cx="838199" cy="20002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廷尉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62325" y="2955819"/>
            <a:ext cx="738664" cy="104772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zh-CN" altLang="en-US" sz="3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军事</a:t>
            </a:r>
            <a:endParaRPr kumimoji="1" lang="zh-CN" altLang="en-US" sz="3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771798" y="2955819"/>
            <a:ext cx="738664" cy="104772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zh-CN" altLang="en-US" sz="3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行政</a:t>
            </a:r>
            <a:endParaRPr kumimoji="1" lang="zh-CN" altLang="en-US" sz="3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633183" y="2935313"/>
            <a:ext cx="738664" cy="104772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zh-CN" altLang="en-US" sz="3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监察</a:t>
            </a:r>
            <a:endParaRPr kumimoji="1" lang="zh-CN" altLang="en-US" sz="3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41581" y="1191182"/>
            <a:ext cx="296747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kumimoji="1" lang="zh-CN" altLang="en-US" sz="5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三公九卿</a:t>
            </a:r>
            <a:endParaRPr kumimoji="1" lang="zh-CN" altLang="en-US" sz="54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2" grpId="0"/>
      <p:bldP spid="20" grpId="0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02396" y="1268145"/>
            <a:ext cx="961295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丞相王绾等言：“诸侯初破，燕、齐、荆地远，不为置王，毋以填之。</a:t>
            </a:r>
            <a:r>
              <a:rPr lang="zh-CN" altLang="en-US" sz="3600" b="1" dirty="0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请立诸子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，唯上幸许。”</a:t>
            </a:r>
            <a:endParaRPr lang="en-US" altLang="zh-CN" sz="28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993789" y="97993"/>
            <a:ext cx="4830168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kumimoji="1" lang="zh-CN" altLang="en-US" sz="4800" b="1" dirty="0">
                <a:solidFill>
                  <a:srgbClr val="C000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分封？</a:t>
            </a:r>
            <a:r>
              <a:rPr kumimoji="1" lang="en-US" altLang="zh-CN" sz="4800" b="1" dirty="0">
                <a:solidFill>
                  <a:srgbClr val="C000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VS </a:t>
            </a:r>
            <a:r>
              <a:rPr kumimoji="1" lang="zh-CN" altLang="en-US" sz="4800" b="1" dirty="0">
                <a:solidFill>
                  <a:srgbClr val="C000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郡县？</a:t>
            </a:r>
            <a:endParaRPr kumimoji="1" lang="zh-CN" altLang="en-US" sz="4800" b="1" dirty="0">
              <a:solidFill>
                <a:srgbClr val="C0000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3205" y="5566451"/>
            <a:ext cx="11823510" cy="830997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“赖宗庙，天下初定，</a:t>
            </a:r>
            <a:r>
              <a:rPr lang="zh-CN" altLang="en-US" sz="3200" b="1" dirty="0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又复立国，是树兵也</a:t>
            </a:r>
            <a:r>
              <a: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，而求其宁息，岂不难哉！”</a:t>
            </a:r>
            <a:endParaRPr lang="zh-CN" altLang="en-US" sz="28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9946" y="683357"/>
            <a:ext cx="2392054" cy="206211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78"/>
            <a:ext cx="2090432" cy="264091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615602" y="2915940"/>
            <a:ext cx="9718863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廷尉李斯议曰：“周文武所封子弟同姓甚众，然后属疏远，相攻击如仇雠（</a:t>
            </a:r>
            <a:r>
              <a:rPr lang="en-US" altLang="zh-CN" sz="2800" b="1" dirty="0" err="1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chou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），诸侯更相诛伐，周天子弗能禁止。今海内赖陛下神灵一统</a:t>
            </a: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</a:t>
            </a:r>
            <a:r>
              <a:rPr lang="zh-CN" altLang="en-US" sz="3600" b="1" dirty="0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皆为郡县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…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置诸侯不便。”</a:t>
            </a:r>
            <a:endParaRPr lang="zh-CN" altLang="en-US" sz="28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7625" y="76418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kumimoji="1" lang="zh-CN" altLang="en-US" sz="4800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地方行政</a:t>
            </a:r>
            <a:endParaRPr kumimoji="1" lang="zh-CN" altLang="en-US" sz="4800" b="1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4" grpId="0" animBg="1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659" y="0"/>
            <a:ext cx="789183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0"/>
            <a:ext cx="1846659" cy="6858000"/>
          </a:xfrm>
          <a:prstGeom prst="rect">
            <a:avLst/>
          </a:prstGeom>
          <a:solidFill>
            <a:schemeClr val="tx1"/>
          </a:solidFill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“分天下以为三十六郡，</a:t>
            </a:r>
            <a:endParaRPr lang="zh-CN" altLang="en-US" sz="36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郡置守、尉、监。”</a:t>
            </a:r>
            <a:endParaRPr lang="zh-CN" altLang="en-US" sz="36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66437" y="2387774"/>
            <a:ext cx="962526" cy="9023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dirty="0">
                <a:latin typeface="黑体" panose="02010609060101010101" pitchFamily="49" charset="-122"/>
                <a:ea typeface="黑体" panose="02010609060101010101" pitchFamily="49" charset="-122"/>
              </a:rPr>
              <a:t>县</a:t>
            </a:r>
            <a:endParaRPr lang="zh-CN" altLang="en-US" sz="4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522883" y="3883200"/>
            <a:ext cx="962526" cy="9023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dirty="0">
                <a:latin typeface="黑体" panose="02010609060101010101" pitchFamily="49" charset="-122"/>
                <a:ea typeface="黑体" panose="02010609060101010101" pitchFamily="49" charset="-122"/>
              </a:rPr>
              <a:t>乡</a:t>
            </a:r>
            <a:endParaRPr lang="zh-CN" altLang="en-US" sz="4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92573" y="3883200"/>
            <a:ext cx="962526" cy="9023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dirty="0">
                <a:latin typeface="黑体" panose="02010609060101010101" pitchFamily="49" charset="-122"/>
                <a:ea typeface="黑体" panose="02010609060101010101" pitchFamily="49" charset="-122"/>
              </a:rPr>
              <a:t>里</a:t>
            </a:r>
            <a:endParaRPr lang="zh-CN" altLang="en-US" sz="4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137210" y="3883200"/>
            <a:ext cx="962526" cy="9023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dirty="0">
                <a:latin typeface="黑体" panose="02010609060101010101" pitchFamily="49" charset="-122"/>
                <a:ea typeface="黑体" panose="02010609060101010101" pitchFamily="49" charset="-122"/>
              </a:rPr>
              <a:t>亭</a:t>
            </a:r>
            <a:endParaRPr lang="zh-CN" altLang="en-US" sz="4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34503" y="784064"/>
            <a:ext cx="962526" cy="9023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dirty="0">
                <a:latin typeface="黑体" panose="02010609060101010101" pitchFamily="49" charset="-122"/>
                <a:ea typeface="黑体" panose="02010609060101010101" pitchFamily="49" charset="-122"/>
              </a:rPr>
              <a:t>郡</a:t>
            </a:r>
            <a:endParaRPr lang="zh-CN" altLang="en-US" sz="4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34502" y="5442460"/>
            <a:ext cx="6516141" cy="9023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</a:rPr>
              <a:t>官员由中央任免和考核</a:t>
            </a:r>
            <a:endParaRPr lang="zh-CN" altLang="en-US" sz="4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079565" y="877810"/>
            <a:ext cx="1661993" cy="48246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zh-CN" sz="4800" b="1" dirty="0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</a:rPr>
              <a:t>“</a:t>
            </a:r>
            <a:r>
              <a:rPr kumimoji="1" lang="zh-CN" altLang="en-US" sz="4800" b="1" dirty="0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</a:rPr>
              <a:t>海内为郡县  </a:t>
            </a:r>
            <a:endParaRPr kumimoji="1" lang="en-US" altLang="zh-CN" sz="4800" b="1" dirty="0">
              <a:solidFill>
                <a:srgbClr val="C00000"/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r>
              <a:rPr kumimoji="1" lang="en-US" altLang="zh-CN" sz="4800" b="1" dirty="0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</a:rPr>
              <a:t> </a:t>
            </a:r>
            <a:r>
              <a:rPr kumimoji="1" lang="zh-CN" altLang="en-US" sz="4800" b="1" dirty="0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</a:rPr>
              <a:t>法令由一统</a:t>
            </a:r>
            <a:r>
              <a:rPr kumimoji="1" lang="en-US" altLang="zh-CN" sz="4800" b="1" dirty="0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</a:rPr>
              <a:t>”</a:t>
            </a:r>
            <a:endParaRPr kumimoji="1" lang="zh-CN" altLang="en-US" sz="4800" b="1" dirty="0">
              <a:solidFill>
                <a:srgbClr val="C00000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1318260" y="408305"/>
            <a:ext cx="210248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b="1" dirty="0">
                <a:solidFill>
                  <a:srgbClr val="7D7555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经济统一</a:t>
            </a:r>
            <a:endParaRPr lang="zh-CN" altLang="en-US" sz="2800" b="1" dirty="0">
              <a:solidFill>
                <a:srgbClr val="7D7555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745305" y="915174"/>
            <a:ext cx="10684695" cy="0"/>
          </a:xfrm>
          <a:prstGeom prst="line">
            <a:avLst/>
          </a:prstGeom>
          <a:ln w="12700">
            <a:solidFill>
              <a:srgbClr val="7D7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44" name="图片 12296" descr="05001007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91565" y="1143000"/>
            <a:ext cx="3779520" cy="24479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14" name="Picture 10" descr="3-6 秦统一文字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525" y="1027430"/>
            <a:ext cx="4389755" cy="21710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 descr="量器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040" y="4367530"/>
            <a:ext cx="1950720" cy="1664335"/>
          </a:xfrm>
          <a:prstGeom prst="rect">
            <a:avLst/>
          </a:prstGeom>
        </p:spPr>
      </p:pic>
      <p:pic>
        <p:nvPicPr>
          <p:cNvPr id="4" name="图片 3" descr="量器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9460" y="4272915"/>
            <a:ext cx="1482725" cy="1615440"/>
          </a:xfrm>
          <a:prstGeom prst="rect">
            <a:avLst/>
          </a:prstGeom>
        </p:spPr>
      </p:pic>
      <p:pic>
        <p:nvPicPr>
          <p:cNvPr id="16386" name="图片 14344" descr="_24}Y5P5X1W[G[Y{RSF~RYR"/>
          <p:cNvPicPr>
            <a:picLocks noChangeAspect="1"/>
          </p:cNvPicPr>
          <p:nvPr/>
        </p:nvPicPr>
        <p:blipFill>
          <a:blip r:embed="rId5"/>
          <a:srcRect t="2150"/>
          <a:stretch>
            <a:fillRect/>
          </a:stretch>
        </p:blipFill>
        <p:spPr>
          <a:xfrm>
            <a:off x="6639560" y="4366895"/>
            <a:ext cx="3601720" cy="1932940"/>
          </a:xfrm>
          <a:prstGeom prst="rect">
            <a:avLst/>
          </a:prstGeom>
          <a:noFill/>
          <a:ln w="254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8" name="文本框 7"/>
          <p:cNvSpPr txBox="1"/>
          <p:nvPr/>
        </p:nvSpPr>
        <p:spPr>
          <a:xfrm>
            <a:off x="10676890" y="1635760"/>
            <a:ext cx="551815" cy="1310640"/>
          </a:xfrm>
          <a:prstGeom prst="rect">
            <a:avLst/>
          </a:prstGeom>
          <a:solidFill>
            <a:schemeClr val="accent2"/>
          </a:solidFill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2400">
                <a:solidFill>
                  <a:schemeClr val="bg1"/>
                </a:solidFill>
                <a:sym typeface="+mn-ea"/>
              </a:rPr>
              <a:t>统一文字</a:t>
            </a:r>
            <a:endParaRPr lang="zh-CN" altLang="en-US" sz="2400"/>
          </a:p>
        </p:txBody>
      </p:sp>
      <p:sp>
        <p:nvSpPr>
          <p:cNvPr id="9" name="文本框 8"/>
          <p:cNvSpPr txBox="1"/>
          <p:nvPr/>
        </p:nvSpPr>
        <p:spPr>
          <a:xfrm>
            <a:off x="672465" y="6181090"/>
            <a:ext cx="22517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秦量（量的标准器）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778760" y="6181090"/>
            <a:ext cx="22517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秦权（衡的标准器）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0676890" y="4402455"/>
            <a:ext cx="551815" cy="1778635"/>
          </a:xfrm>
          <a:prstGeom prst="rect">
            <a:avLst/>
          </a:prstGeom>
          <a:solidFill>
            <a:schemeClr val="accent2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400">
                <a:solidFill>
                  <a:schemeClr val="bg1"/>
                </a:solidFill>
                <a:sym typeface="+mn-ea"/>
              </a:rPr>
              <a:t>统一车轨</a:t>
            </a:r>
            <a:endParaRPr lang="zh-CN" altLang="en-US" sz="2400"/>
          </a:p>
        </p:txBody>
      </p:sp>
      <p:sp>
        <p:nvSpPr>
          <p:cNvPr id="13" name="文本框 12"/>
          <p:cNvSpPr txBox="1"/>
          <p:nvPr/>
        </p:nvSpPr>
        <p:spPr>
          <a:xfrm>
            <a:off x="1381125" y="3689350"/>
            <a:ext cx="13322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/>
              <a:t>圆形方孔钱</a:t>
            </a:r>
            <a:endParaRPr lang="zh-CN" altLang="en-US" b="1"/>
          </a:p>
        </p:txBody>
      </p:sp>
      <p:sp>
        <p:nvSpPr>
          <p:cNvPr id="14" name="文本框 13"/>
          <p:cNvSpPr txBox="1"/>
          <p:nvPr/>
        </p:nvSpPr>
        <p:spPr>
          <a:xfrm>
            <a:off x="8046085" y="3417570"/>
            <a:ext cx="6426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/>
              <a:t>小篆</a:t>
            </a:r>
            <a:endParaRPr lang="zh-CN" altLang="en-US" b="1"/>
          </a:p>
        </p:txBody>
      </p:sp>
      <p:sp>
        <p:nvSpPr>
          <p:cNvPr id="15" name="文本框 14"/>
          <p:cNvSpPr txBox="1"/>
          <p:nvPr/>
        </p:nvSpPr>
        <p:spPr>
          <a:xfrm>
            <a:off x="7544435" y="6385560"/>
            <a:ext cx="17919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/>
              <a:t>秦主要交通干线</a:t>
            </a:r>
            <a:endParaRPr lang="zh-CN" altLang="en-US" b="1"/>
          </a:p>
        </p:txBody>
      </p:sp>
      <p:sp>
        <p:nvSpPr>
          <p:cNvPr id="5" name="文本框 4"/>
          <p:cNvSpPr txBox="1"/>
          <p:nvPr/>
        </p:nvSpPr>
        <p:spPr>
          <a:xfrm>
            <a:off x="4982210" y="1635125"/>
            <a:ext cx="551815" cy="1310640"/>
          </a:xfrm>
          <a:prstGeom prst="rect">
            <a:avLst/>
          </a:prstGeom>
          <a:solidFill>
            <a:schemeClr val="accent2"/>
          </a:solidFill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2400">
                <a:solidFill>
                  <a:schemeClr val="bg1"/>
                </a:solidFill>
                <a:sym typeface="+mn-ea"/>
              </a:rPr>
              <a:t>统一钱币</a:t>
            </a:r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5111750" y="4366895"/>
            <a:ext cx="551815" cy="1814830"/>
          </a:xfrm>
          <a:prstGeom prst="rect">
            <a:avLst/>
          </a:prstGeom>
          <a:solidFill>
            <a:schemeClr val="accent2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400">
                <a:solidFill>
                  <a:schemeClr val="bg1"/>
                </a:solidFill>
                <a:sym typeface="+mn-ea"/>
              </a:rPr>
              <a:t>统一度量衡</a:t>
            </a:r>
            <a:endParaRPr lang="zh-CN" altLang="en-US" sz="2400"/>
          </a:p>
        </p:txBody>
      </p:sp>
      <p:pic>
        <p:nvPicPr>
          <p:cNvPr id="22" name="图片 21" descr="战马图片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80675" y="5805170"/>
            <a:ext cx="1776095" cy="1052830"/>
          </a:xfrm>
          <a:prstGeom prst="rect">
            <a:avLst/>
          </a:prstGeom>
        </p:spPr>
      </p:pic>
      <p:pic>
        <p:nvPicPr>
          <p:cNvPr id="7190" name="Picture 23" descr="a%20kneeli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490" y="157480"/>
            <a:ext cx="455295" cy="7575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split orient="vert" dir="in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86" y="660400"/>
            <a:ext cx="6870700" cy="35736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86" y="4570476"/>
            <a:ext cx="6821424" cy="179222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752347" y="1719693"/>
            <a:ext cx="4086727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5400" b="1" dirty="0">
                <a:latin typeface="黑体" panose="02010609060101010101" pitchFamily="49" charset="-122"/>
                <a:ea typeface="黑体" panose="02010609060101010101" pitchFamily="49" charset="-122"/>
              </a:rPr>
              <a:t>为什么统一文字和货币很重要？</a:t>
            </a:r>
            <a:endParaRPr kumimoji="1" lang="zh-CN" altLang="en-US" sz="5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802" y="1023790"/>
            <a:ext cx="5182020" cy="531203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4376" y="192793"/>
            <a:ext cx="613982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kumimoji="1" lang="zh-CN" altLang="en-US" sz="4800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大泽乡起义 </a:t>
            </a:r>
            <a:r>
              <a:rPr kumimoji="1" lang="zh-CN" altLang="en-US" sz="3600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公元前</a:t>
            </a:r>
            <a:r>
              <a:rPr kumimoji="1" lang="en-US" altLang="zh-CN" sz="3600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209</a:t>
            </a:r>
            <a:r>
              <a:rPr kumimoji="1" lang="zh-CN" altLang="en-US" sz="3600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年</a:t>
            </a:r>
            <a:endParaRPr kumimoji="1" lang="zh-CN" altLang="en-US" sz="3600" b="1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6" y="1343870"/>
            <a:ext cx="7525927" cy="4598257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42326" y="4919588"/>
            <a:ext cx="7525927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“今亡亦死，举大计亦死，等死，死国可乎？”</a:t>
            </a:r>
            <a:endParaRPr lang="zh-CN" altLang="en-US" sz="28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sz="2800" b="1" dirty="0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王侯将相宁有种乎？</a:t>
            </a:r>
            <a:r>
              <a: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endParaRPr lang="zh-CN" altLang="en-US" sz="28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0395" y="6335395"/>
            <a:ext cx="1161542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是中国历史上</a:t>
            </a:r>
            <a:r>
              <a:rPr lang="zh-CN" altLang="en-US" sz="32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第一次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大规模的由</a:t>
            </a:r>
            <a:r>
              <a:rPr lang="zh-CN" altLang="en-US" sz="32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农民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发起的反抗残暴统治的斗争</a:t>
            </a:r>
            <a:endParaRPr kumimoji="1" lang="zh-CN" altLang="en-US" sz="3200" b="1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 17"/>
          <p:cNvGrpSpPr/>
          <p:nvPr/>
        </p:nvGrpSpPr>
        <p:grpSpPr>
          <a:xfrm>
            <a:off x="6128720" y="513488"/>
            <a:ext cx="4439792" cy="3048656"/>
            <a:chOff x="6128720" y="513488"/>
            <a:chExt cx="4439792" cy="3048656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3" r="9993"/>
            <a:stretch>
              <a:fillRect/>
            </a:stretch>
          </p:blipFill>
          <p:spPr>
            <a:xfrm>
              <a:off x="6666214" y="513488"/>
              <a:ext cx="3728534" cy="3048656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6128720" y="2861916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400" b="1" dirty="0">
                  <a:latin typeface="Heiti SC Light" charset="-122"/>
                  <a:ea typeface="Heiti SC Light" charset="-122"/>
                  <a:cs typeface="Heiti SC Light" charset="-122"/>
                </a:rPr>
                <a:t>刘邦</a:t>
              </a:r>
              <a:endParaRPr kumimoji="1" lang="zh-CN" altLang="en-US" sz="2400" b="1" dirty="0">
                <a:latin typeface="Heiti SC Light" charset="-122"/>
                <a:ea typeface="Heiti SC Light" charset="-122"/>
                <a:cs typeface="Heiti SC Light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9768293" y="276028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400" b="1" dirty="0">
                  <a:latin typeface="Heiti SC Light" charset="-122"/>
                  <a:ea typeface="Heiti SC Light" charset="-122"/>
                  <a:cs typeface="Heiti SC Light" charset="-122"/>
                </a:rPr>
                <a:t>项羽</a:t>
              </a:r>
              <a:endParaRPr kumimoji="1" lang="zh-CN" altLang="en-US" sz="2400" b="1" dirty="0">
                <a:latin typeface="Heiti SC Light" charset="-122"/>
                <a:ea typeface="Heiti SC Light" charset="-122"/>
                <a:cs typeface="Heiti SC Light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0" t="8902" r="25720" b="9436"/>
          <a:stretch>
            <a:fillRect/>
          </a:stretch>
        </p:blipFill>
        <p:spPr>
          <a:xfrm>
            <a:off x="117948" y="3511301"/>
            <a:ext cx="4898355" cy="334669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594" y="3621341"/>
            <a:ext cx="6266631" cy="325354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17948" y="4469617"/>
            <a:ext cx="11716688" cy="186204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4600"/>
              </a:lnSpc>
            </a:pPr>
            <a:r>
              <a:rPr lang="zh-CN" altLang="en-US" sz="2800" b="1" dirty="0">
                <a:solidFill>
                  <a:srgbClr val="0F0F0F"/>
                </a:solidFill>
                <a:latin typeface="华文楷体" panose="02010600040101010101" charset="-122"/>
                <a:ea typeface="华文楷体" panose="02010600040101010101" charset="-122"/>
              </a:rPr>
              <a:t>“夫运筹策帷帐之中，决胜於千里之外，吾不如子房。镇国家，抚百姓，给食粮，不绝粮道，吾不如萧何。连百万之军，战必胜，攻必取，吾不如韩信。”</a:t>
            </a:r>
            <a:endParaRPr lang="zh-CN" altLang="en-US" sz="2800" b="1" dirty="0"/>
          </a:p>
        </p:txBody>
      </p:sp>
      <p:grpSp>
        <p:nvGrpSpPr>
          <p:cNvPr id="3" name="组合 2"/>
          <p:cNvGrpSpPr/>
          <p:nvPr/>
        </p:nvGrpSpPr>
        <p:grpSpPr>
          <a:xfrm>
            <a:off x="117948" y="77086"/>
            <a:ext cx="4833312" cy="3434215"/>
            <a:chOff x="117948" y="77086"/>
            <a:chExt cx="4833312" cy="3434215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5" t="9167" r="7904" b="9988"/>
            <a:stretch>
              <a:fillRect/>
            </a:stretch>
          </p:blipFill>
          <p:spPr>
            <a:xfrm>
              <a:off x="117948" y="77086"/>
              <a:ext cx="4833312" cy="3388481"/>
            </a:xfrm>
            <a:prstGeom prst="rect">
              <a:avLst/>
            </a:prstGeom>
          </p:spPr>
        </p:pic>
        <p:sp>
          <p:nvSpPr>
            <p:cNvPr id="2" name="矩形 1"/>
            <p:cNvSpPr/>
            <p:nvPr/>
          </p:nvSpPr>
          <p:spPr>
            <a:xfrm>
              <a:off x="2785282" y="3141969"/>
              <a:ext cx="21659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b="1" dirty="0"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  <a:latin typeface="黑体" panose="02010609060101010101" pitchFamily="49" charset="-122"/>
                  <a:ea typeface="黑体" panose="02010609060101010101" pitchFamily="49" charset="-122"/>
                  <a:cs typeface="Heiti SC Light" charset="-122"/>
                </a:rPr>
                <a:t>公元前</a:t>
              </a:r>
              <a:r>
                <a:rPr kumimoji="1" lang="en-US" altLang="zh-CN" b="1" dirty="0"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  <a:latin typeface="黑体" panose="02010609060101010101" pitchFamily="49" charset="-122"/>
                  <a:ea typeface="黑体" panose="02010609060101010101" pitchFamily="49" charset="-122"/>
                  <a:cs typeface="Heiti SC Light" charset="-122"/>
                </a:rPr>
                <a:t>206-</a:t>
              </a:r>
              <a:r>
                <a:rPr kumimoji="1" lang="zh-CN" altLang="en-US" b="1" dirty="0"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  <a:latin typeface="黑体" panose="02010609060101010101" pitchFamily="49" charset="-122"/>
                  <a:ea typeface="黑体" panose="02010609060101010101" pitchFamily="49" charset="-122"/>
                  <a:cs typeface="Heiti SC Light" charset="-122"/>
                </a:rPr>
                <a:t>前</a:t>
              </a:r>
              <a:r>
                <a:rPr kumimoji="1" lang="en-US" altLang="zh-CN" b="1" dirty="0"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  <a:latin typeface="黑体" panose="02010609060101010101" pitchFamily="49" charset="-122"/>
                  <a:ea typeface="黑体" panose="02010609060101010101" pitchFamily="49" charset="-122"/>
                  <a:cs typeface="Heiti SC Light" charset="-122"/>
                </a:rPr>
                <a:t>202</a:t>
              </a:r>
              <a:r>
                <a:rPr kumimoji="1" lang="zh-CN" altLang="en-US" b="1" dirty="0"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  <a:latin typeface="黑体" panose="02010609060101010101" pitchFamily="49" charset="-122"/>
                  <a:ea typeface="黑体" panose="02010609060101010101" pitchFamily="49" charset="-122"/>
                  <a:cs typeface="Heiti SC Light" charset="-122"/>
                </a:rPr>
                <a:t>年</a:t>
              </a:r>
              <a:endParaRPr kumimoji="1" lang="zh-CN" altLang="en-US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353721"/>
            <a:ext cx="12306300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秦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…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田租、口赋、盐铁之利二十倍于古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……《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汉书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·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食货志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》</a:t>
            </a:r>
            <a:r>
              <a:rPr lang="zh-CN" altLang="en-US" sz="2800" b="1" dirty="0">
                <a:solidFill>
                  <a:srgbClr val="FFFFFF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 </a:t>
            </a:r>
            <a:endParaRPr lang="zh-CN" altLang="en-US" sz="2800" b="1" dirty="0">
              <a:solidFill>
                <a:srgbClr val="FFFFFF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丁男被甲，丁女转输，苦不聊生，自经于道树，死者相望。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《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汉书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·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严安传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》</a:t>
            </a:r>
            <a:endParaRPr lang="zh-CN" altLang="en-US" sz="28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marL="457200" lvl="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从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《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秦律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》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中得知，秦的刑法体系中有罪名近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200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种，有死刑、肉刑、耐刑、笞刑等多种残酷的刑法。一人犯法，裙带家人；一家获罪，殃及邻里。</a:t>
            </a:r>
            <a:endParaRPr lang="en-US" altLang="zh-CN" sz="28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134899"/>
            <a:ext cx="6916420" cy="82994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kumimoji="1" lang="zh-CN" altLang="en-US" sz="4800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分析秦二世而亡的原因？</a:t>
            </a:r>
            <a:endParaRPr kumimoji="1" lang="zh-CN" altLang="en-US" sz="4800" b="1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994852" y="6051480"/>
            <a:ext cx="4737100" cy="80645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</a:rPr>
              <a:t>伐无道，诛暴秦</a:t>
            </a:r>
            <a:endParaRPr lang="zh-CN" altLang="en-US" sz="4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339401" y="1268017"/>
            <a:ext cx="2586651" cy="699965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赋税沉重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161046" y="4623387"/>
            <a:ext cx="2586651" cy="699965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刑法严苛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605645" y="1892935"/>
            <a:ext cx="2586355" cy="1096645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大兴土木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徭役繁重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688145" y="5323012"/>
            <a:ext cx="38908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3600" b="1" dirty="0"/>
              <a:t>亡于政？亡于制？</a:t>
            </a:r>
            <a:endParaRPr kumimoji="1" lang="zh-CN" altLang="en-US" sz="3600" b="1" dirty="0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 l="20238" r="20238"/>
          <a:stretch>
            <a:fillRect/>
          </a:stretch>
        </p:blipFill>
        <p:spPr>
          <a:xfrm>
            <a:off x="187960" y="4526915"/>
            <a:ext cx="3273425" cy="2232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5" grpId="0" animBg="1"/>
      <p:bldP spid="6" grpId="0" bldLvl="0" animBg="1"/>
      <p:bldP spid="7" grpId="0" bldLvl="0" animBg="1"/>
      <p:bldP spid="11" grpId="0"/>
      <p:bldP spid="1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160034" y="252000"/>
            <a:ext cx="3824533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r>
              <a:rPr kumimoji="1" lang="zh-CN" altLang="en-US" sz="6600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  <a:cs typeface="Heiti SC Light" charset="-122"/>
              </a:rPr>
              <a:t>四海为一</a:t>
            </a:r>
            <a:endParaRPr kumimoji="1" lang="zh-CN" altLang="en-US" sz="6600" dirty="0"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  <a:cs typeface="Heiti SC Light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081505" y="1379530"/>
            <a:ext cx="283715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前</a:t>
            </a:r>
            <a:r>
              <a:rPr lang="en-US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230</a:t>
            </a: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年灭</a:t>
            </a:r>
            <a:r>
              <a:rPr lang="zh-CN" altLang="zh-CN" sz="3200" b="1" kern="1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韩</a:t>
            </a:r>
            <a:endParaRPr lang="en-US" altLang="zh-CN" sz="3200" b="1" kern="1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前</a:t>
            </a:r>
            <a:r>
              <a:rPr lang="en-US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228</a:t>
            </a: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年灭</a:t>
            </a:r>
            <a:r>
              <a:rPr lang="zh-CN" altLang="zh-CN" sz="3200" b="1" kern="1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赵</a:t>
            </a:r>
            <a:r>
              <a:rPr lang="en-US" altLang="zh-CN" sz="3200" b="1" kern="1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en-US" altLang="zh-CN" sz="3200" b="1" kern="1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前</a:t>
            </a:r>
            <a:r>
              <a:rPr lang="en-US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225</a:t>
            </a: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年灭</a:t>
            </a:r>
            <a:r>
              <a:rPr lang="zh-CN" altLang="zh-CN" sz="3200" b="1" kern="1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魏</a:t>
            </a:r>
            <a:r>
              <a:rPr lang="en-US" altLang="zh-CN" sz="3200" b="1" kern="1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sz="3200" b="1" kern="1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前</a:t>
            </a:r>
            <a:r>
              <a:rPr lang="en-US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223</a:t>
            </a: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年灭</a:t>
            </a:r>
            <a:r>
              <a:rPr lang="zh-CN" altLang="zh-CN" sz="3200" b="1" kern="1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楚</a:t>
            </a:r>
            <a:endParaRPr lang="en-US" altLang="zh-CN" sz="3200" b="1" kern="1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前</a:t>
            </a:r>
            <a:r>
              <a:rPr lang="en-US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222</a:t>
            </a: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年灭</a:t>
            </a:r>
            <a:r>
              <a:rPr lang="zh-CN" altLang="zh-CN" sz="3200" b="1" kern="1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燕</a:t>
            </a:r>
            <a:endParaRPr lang="en-US" altLang="zh-CN" sz="3200" b="1" kern="1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前</a:t>
            </a:r>
            <a:r>
              <a:rPr lang="en-US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221</a:t>
            </a:r>
            <a:r>
              <a:rPr lang="zh-CN" altLang="zh-CN" sz="32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年灭</a:t>
            </a:r>
            <a:r>
              <a:rPr lang="zh-CN" altLang="zh-CN" sz="3200" b="1" kern="1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齐</a:t>
            </a:r>
            <a:endParaRPr lang="zh-CN" altLang="zh-CN" sz="3200" b="1" kern="1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82" y="2360815"/>
            <a:ext cx="2093308" cy="291001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662" y="667498"/>
            <a:ext cx="6096000" cy="583882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93513" y="5419300"/>
            <a:ext cx="1217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秦字小篆</a:t>
            </a:r>
            <a:endParaRPr kumimoji="1" lang="zh-CN" altLang="en-US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020" y="6083935"/>
            <a:ext cx="4094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为什么秦可以统一六国？</a:t>
            </a:r>
            <a:endParaRPr lang="zh-CN" altLang="en-US" sz="2800" b="1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/>
        </p:nvCxnSpPr>
        <p:spPr>
          <a:xfrm>
            <a:off x="745305" y="915174"/>
            <a:ext cx="10684695" cy="0"/>
          </a:xfrm>
          <a:prstGeom prst="line">
            <a:avLst/>
          </a:prstGeom>
          <a:ln w="12700">
            <a:solidFill>
              <a:srgbClr val="7D7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95630" y="1163320"/>
            <a:ext cx="1121981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材料：田氏取齐，六卿分晋，道德大废，上下失序……后生师之，遂向吞灭，并大兼小，</a:t>
            </a:r>
            <a:r>
              <a:rPr lang="zh-CN" altLang="en-US" sz="36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暴师经岁</a:t>
            </a:r>
            <a:r>
              <a:rPr lang="zh-CN" altLang="en-US" sz="36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zh-CN" altLang="en-US" sz="36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流血满野</a:t>
            </a:r>
            <a:r>
              <a:rPr lang="zh-CN" altLang="en-US" sz="36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父子不相亲，兄弟不相安，夫妇离散，</a:t>
            </a:r>
            <a:r>
              <a:rPr lang="zh-CN" altLang="en-US" sz="36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莫保其命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，泯然道德绝矣。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r"/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——《&lt;战国策&gt;书录》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1000" y="4231005"/>
            <a:ext cx="11049000" cy="23069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材料：臣闻地广者粟多，国大者人众，兵强者士勇。是以泰山不让土壤，故能成其大；河海不择细流，故能就其深；</a:t>
            </a:r>
            <a:r>
              <a:rPr lang="zh-CN" altLang="en-US" sz="36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王者不却众庶</a:t>
            </a:r>
            <a:r>
              <a:rPr lang="zh-CN" altLang="en-US" sz="36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，故能明其德</a:t>
            </a:r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……</a:t>
            </a:r>
            <a:endParaRPr lang="en-US" altLang="zh-CN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r"/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——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《史记</a:t>
            </a:r>
            <a:r>
              <a:rPr lang="en-US" altLang="zh-CN" sz="3600" b="1" noProof="0" dirty="0">
                <a:ln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李斯列传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5" name="图片 4" descr="战马图片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80675" y="5805170"/>
            <a:ext cx="1776095" cy="1052830"/>
          </a:xfrm>
          <a:prstGeom prst="rect">
            <a:avLst/>
          </a:prstGeom>
        </p:spPr>
      </p:pic>
      <p:pic>
        <p:nvPicPr>
          <p:cNvPr id="7190" name="Picture 23" descr="a%20kneel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90" y="157480"/>
            <a:ext cx="455295" cy="7575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60034" y="252000"/>
            <a:ext cx="8778919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p>
            <a:r>
              <a:rPr kumimoji="1"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为什么秦能够统一六国</a:t>
            </a:r>
            <a:r>
              <a:rPr kumimoji="1" lang="en-US" altLang="zh-CN" sz="4800" b="1" dirty="0"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?</a:t>
            </a:r>
            <a:endParaRPr kumimoji="1" lang="zh-CN" altLang="en-US" sz="4800" b="1" dirty="0"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</p:spTree>
  </p:cSld>
  <p:clrMapOvr>
    <a:masterClrMapping/>
  </p:clrMapOvr>
  <p:transition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/>
        </p:nvCxnSpPr>
        <p:spPr>
          <a:xfrm>
            <a:off x="745305" y="915174"/>
            <a:ext cx="10684695" cy="0"/>
          </a:xfrm>
          <a:prstGeom prst="line">
            <a:avLst/>
          </a:prstGeom>
          <a:ln w="12700">
            <a:solidFill>
              <a:srgbClr val="7D7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81940" y="1163320"/>
            <a:ext cx="1163002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材料：</a:t>
            </a:r>
            <a:r>
              <a:rPr lang="zh-CN" altLang="en-US" sz="36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据崤函之固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</a:t>
            </a:r>
            <a:r>
              <a:rPr lang="zh-CN" altLang="en-US" sz="36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拥雍州之地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，君臣固守，以窥周室，有席卷天下、包举宇内、囊括四海之意，吞并八荒之心。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algn="r"/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——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贾谊《过秦论》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3" name="图片 2" descr="战马图片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80675" y="5805170"/>
            <a:ext cx="1776095" cy="1052830"/>
          </a:xfrm>
          <a:prstGeom prst="rect">
            <a:avLst/>
          </a:prstGeom>
        </p:spPr>
      </p:pic>
      <p:pic>
        <p:nvPicPr>
          <p:cNvPr id="7190" name="Picture 23" descr="a%20kneel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90" y="157480"/>
            <a:ext cx="455295" cy="7575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60034" y="252000"/>
            <a:ext cx="8778919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p>
            <a:r>
              <a:rPr kumimoji="1"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为什么秦能够统一六国</a:t>
            </a:r>
            <a:r>
              <a:rPr kumimoji="1" lang="en-US" altLang="zh-CN" sz="4800" b="1" dirty="0"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?</a:t>
            </a:r>
            <a:endParaRPr kumimoji="1" lang="zh-CN" altLang="en-US" sz="4800" b="1" dirty="0"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641" y="2867924"/>
            <a:ext cx="3242306" cy="399053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9" r="27846"/>
          <a:stretch>
            <a:fillRect/>
          </a:stretch>
        </p:blipFill>
        <p:spPr>
          <a:xfrm>
            <a:off x="1092200" y="2223104"/>
            <a:ext cx="4064726" cy="4363992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/>
        </p:nvCxnSpPr>
        <p:spPr>
          <a:xfrm>
            <a:off x="745305" y="915174"/>
            <a:ext cx="10684695" cy="0"/>
          </a:xfrm>
          <a:prstGeom prst="line">
            <a:avLst/>
          </a:prstGeom>
          <a:ln w="12700">
            <a:solidFill>
              <a:srgbClr val="7D7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01015" y="1847215"/>
            <a:ext cx="333883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/>
              <a:t>长期战乱给人民带来巨大灾难，人民渴望统一。</a:t>
            </a:r>
            <a:endParaRPr lang="zh-CN" altLang="en-US" sz="3200" b="1"/>
          </a:p>
        </p:txBody>
      </p:sp>
      <p:sp>
        <p:nvSpPr>
          <p:cNvPr id="13" name="文本框 12"/>
          <p:cNvSpPr txBox="1"/>
          <p:nvPr/>
        </p:nvSpPr>
        <p:spPr>
          <a:xfrm>
            <a:off x="8070850" y="1820545"/>
            <a:ext cx="359156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/>
              <a:t>各地域经济发展，要求打破政治分裂所带来的阻碍。</a:t>
            </a:r>
            <a:endParaRPr lang="zh-CN" altLang="en-US" sz="3200" b="1"/>
          </a:p>
        </p:txBody>
      </p:sp>
      <p:sp>
        <p:nvSpPr>
          <p:cNvPr id="15" name="文本框 14"/>
          <p:cNvSpPr txBox="1"/>
          <p:nvPr/>
        </p:nvSpPr>
        <p:spPr>
          <a:xfrm>
            <a:off x="716915" y="1298575"/>
            <a:ext cx="1605280" cy="5219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心理因素</a:t>
            </a:r>
            <a:endParaRPr lang="zh-CN" altLang="en-US" sz="28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136255" y="1210945"/>
            <a:ext cx="1605280" cy="5219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经济因素</a:t>
            </a:r>
            <a:endParaRPr lang="zh-CN" altLang="en-US" sz="28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16280" y="3629025"/>
            <a:ext cx="1605280" cy="52197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</a:rPr>
              <a:t>地理位置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16280" y="4150995"/>
            <a:ext cx="33394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秦地理位置优越，物质基础雄厚。</a:t>
            </a:r>
            <a:endParaRPr lang="zh-CN" altLang="en-US" sz="32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136255" y="3570605"/>
            <a:ext cx="1729105" cy="52197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个人原因</a:t>
            </a:r>
            <a:endParaRPr lang="zh-CN" altLang="en-US" sz="28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136255" y="4092575"/>
            <a:ext cx="395732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/>
              <a:t>数代秦王励精图治，广纳贤才。</a:t>
            </a:r>
            <a:endParaRPr lang="zh-CN" altLang="en-US" sz="3200" b="1"/>
          </a:p>
          <a:p>
            <a:r>
              <a:rPr lang="zh-CN" altLang="en-US" sz="3200" b="1"/>
              <a:t>商鞅变法，奠定基础</a:t>
            </a:r>
            <a:endParaRPr lang="zh-CN" altLang="en-US" sz="3200" b="1"/>
          </a:p>
          <a:p>
            <a:r>
              <a:rPr lang="zh-CN" altLang="en-US" sz="3200" b="1"/>
              <a:t>远交近攻，策略得当</a:t>
            </a:r>
            <a:endParaRPr lang="zh-CN" altLang="en-US" sz="3200" b="1"/>
          </a:p>
          <a:p>
            <a:endParaRPr lang="zh-CN" altLang="en-US" sz="3200" b="1"/>
          </a:p>
        </p:txBody>
      </p:sp>
      <p:grpSp>
        <p:nvGrpSpPr>
          <p:cNvPr id="14" name="组合 13"/>
          <p:cNvGrpSpPr/>
          <p:nvPr/>
        </p:nvGrpSpPr>
        <p:grpSpPr>
          <a:xfrm>
            <a:off x="4055745" y="1577975"/>
            <a:ext cx="3557270" cy="2600960"/>
            <a:chOff x="7128" y="4351"/>
            <a:chExt cx="5810" cy="3923"/>
          </a:xfrm>
          <a:solidFill>
            <a:schemeClr val="accent2"/>
          </a:solidFill>
        </p:grpSpPr>
        <p:grpSp>
          <p:nvGrpSpPr>
            <p:cNvPr id="25" name="组合 249"/>
            <p:cNvGrpSpPr/>
            <p:nvPr/>
          </p:nvGrpSpPr>
          <p:grpSpPr>
            <a:xfrm>
              <a:off x="7954" y="4351"/>
              <a:ext cx="4019" cy="3923"/>
              <a:chOff x="4394819" y="2344552"/>
              <a:chExt cx="3402363" cy="3321353"/>
            </a:xfrm>
            <a:grpFill/>
          </p:grpSpPr>
          <p:sp>
            <p:nvSpPr>
              <p:cNvPr id="251" name="Freeform 5"/>
              <p:cNvSpPr/>
              <p:nvPr/>
            </p:nvSpPr>
            <p:spPr bwMode="auto">
              <a:xfrm>
                <a:off x="4455435" y="2344552"/>
                <a:ext cx="2644823" cy="2629649"/>
              </a:xfrm>
              <a:custGeom>
                <a:avLst/>
                <a:gdLst>
                  <a:gd name="T0" fmla="*/ 2100 w 2100"/>
                  <a:gd name="T1" fmla="*/ 630 h 2147"/>
                  <a:gd name="T2" fmla="*/ 634 w 2100"/>
                  <a:gd name="T3" fmla="*/ 510 h 2147"/>
                  <a:gd name="T4" fmla="*/ 1574 w 2100"/>
                  <a:gd name="T5" fmla="*/ 1621 h 2147"/>
                  <a:gd name="T6" fmla="*/ 991 w 2100"/>
                  <a:gd name="T7" fmla="*/ 1572 h 2147"/>
                  <a:gd name="T8" fmla="*/ 2100 w 2100"/>
                  <a:gd name="T9" fmla="*/ 630 h 2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0" h="2147">
                    <a:moveTo>
                      <a:pt x="2100" y="630"/>
                    </a:moveTo>
                    <a:cubicBezTo>
                      <a:pt x="1728" y="193"/>
                      <a:pt x="1072" y="139"/>
                      <a:pt x="634" y="510"/>
                    </a:cubicBezTo>
                    <a:cubicBezTo>
                      <a:pt x="0" y="1047"/>
                      <a:pt x="953" y="2147"/>
                      <a:pt x="1574" y="1621"/>
                    </a:cubicBezTo>
                    <a:cubicBezTo>
                      <a:pt x="1400" y="1768"/>
                      <a:pt x="1139" y="1747"/>
                      <a:pt x="991" y="1572"/>
                    </a:cubicBezTo>
                    <a:cubicBezTo>
                      <a:pt x="466" y="952"/>
                      <a:pt x="1563" y="0"/>
                      <a:pt x="2100" y="63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12" tIns="45706" rIns="91412" bIns="45706" numCol="1" anchor="t" anchorCtr="0" compatLnSpc="1"/>
              <a:lstStyle/>
              <a:p>
                <a:endParaRPr lang="en-US" sz="1800">
                  <a:cs typeface="+mn-ea"/>
                  <a:sym typeface="+mn-lt"/>
                </a:endParaRPr>
              </a:p>
            </p:txBody>
          </p:sp>
          <p:sp>
            <p:nvSpPr>
              <p:cNvPr id="252" name="Freeform 6"/>
              <p:cNvSpPr/>
              <p:nvPr/>
            </p:nvSpPr>
            <p:spPr bwMode="auto">
              <a:xfrm>
                <a:off x="5099786" y="2405315"/>
                <a:ext cx="2697396" cy="2568886"/>
              </a:xfrm>
              <a:custGeom>
                <a:avLst/>
                <a:gdLst>
                  <a:gd name="T0" fmla="*/ 1521 w 2142"/>
                  <a:gd name="T1" fmla="*/ 2097 h 2097"/>
                  <a:gd name="T2" fmla="*/ 1637 w 2142"/>
                  <a:gd name="T3" fmla="*/ 634 h 2097"/>
                  <a:gd name="T4" fmla="*/ 526 w 2142"/>
                  <a:gd name="T5" fmla="*/ 1574 h 2097"/>
                  <a:gd name="T6" fmla="*/ 575 w 2142"/>
                  <a:gd name="T7" fmla="*/ 991 h 2097"/>
                  <a:gd name="T8" fmla="*/ 1521 w 2142"/>
                  <a:gd name="T9" fmla="*/ 2097 h 2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2" h="2097">
                    <a:moveTo>
                      <a:pt x="1521" y="2097"/>
                    </a:moveTo>
                    <a:cubicBezTo>
                      <a:pt x="1954" y="1724"/>
                      <a:pt x="2007" y="1071"/>
                      <a:pt x="1637" y="634"/>
                    </a:cubicBezTo>
                    <a:cubicBezTo>
                      <a:pt x="1100" y="0"/>
                      <a:pt x="0" y="953"/>
                      <a:pt x="526" y="1574"/>
                    </a:cubicBezTo>
                    <a:cubicBezTo>
                      <a:pt x="379" y="1400"/>
                      <a:pt x="400" y="1139"/>
                      <a:pt x="575" y="991"/>
                    </a:cubicBezTo>
                    <a:cubicBezTo>
                      <a:pt x="1194" y="467"/>
                      <a:pt x="2142" y="1558"/>
                      <a:pt x="1521" y="2097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vert="horz" wrap="square" lIns="91412" tIns="45706" rIns="91412" bIns="45706" numCol="1" anchor="t" anchorCtr="0" compatLnSpc="1"/>
              <a:lstStyle/>
              <a:p>
                <a:endParaRPr lang="en-US" sz="1800">
                  <a:cs typeface="+mn-ea"/>
                  <a:sym typeface="+mn-lt"/>
                </a:endParaRPr>
              </a:p>
            </p:txBody>
          </p:sp>
          <p:sp>
            <p:nvSpPr>
              <p:cNvPr id="253" name="Freeform 7"/>
              <p:cNvSpPr/>
              <p:nvPr/>
            </p:nvSpPr>
            <p:spPr bwMode="auto">
              <a:xfrm>
                <a:off x="4394819" y="3056411"/>
                <a:ext cx="2705438" cy="2573699"/>
              </a:xfrm>
              <a:custGeom>
                <a:avLst/>
                <a:gdLst>
                  <a:gd name="T0" fmla="*/ 633 w 2148"/>
                  <a:gd name="T1" fmla="*/ 0 h 2101"/>
                  <a:gd name="T2" fmla="*/ 512 w 2148"/>
                  <a:gd name="T3" fmla="*/ 1467 h 2101"/>
                  <a:gd name="T4" fmla="*/ 1623 w 2148"/>
                  <a:gd name="T5" fmla="*/ 527 h 2101"/>
                  <a:gd name="T6" fmla="*/ 1574 w 2148"/>
                  <a:gd name="T7" fmla="*/ 1110 h 2101"/>
                  <a:gd name="T8" fmla="*/ 633 w 2148"/>
                  <a:gd name="T9" fmla="*/ 0 h 2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8" h="2101">
                    <a:moveTo>
                      <a:pt x="633" y="0"/>
                    </a:moveTo>
                    <a:cubicBezTo>
                      <a:pt x="195" y="371"/>
                      <a:pt x="140" y="1028"/>
                      <a:pt x="512" y="1467"/>
                    </a:cubicBezTo>
                    <a:cubicBezTo>
                      <a:pt x="1048" y="2101"/>
                      <a:pt x="2148" y="1148"/>
                      <a:pt x="1623" y="527"/>
                    </a:cubicBezTo>
                    <a:cubicBezTo>
                      <a:pt x="1770" y="701"/>
                      <a:pt x="1748" y="962"/>
                      <a:pt x="1574" y="1110"/>
                    </a:cubicBezTo>
                    <a:cubicBezTo>
                      <a:pt x="953" y="1636"/>
                      <a:pt x="0" y="536"/>
                      <a:pt x="633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12" tIns="45706" rIns="91412" bIns="45706" numCol="1" anchor="t" anchorCtr="0" compatLnSpc="1"/>
              <a:lstStyle/>
              <a:p>
                <a:endParaRPr lang="en-US" sz="1800">
                  <a:cs typeface="+mn-ea"/>
                  <a:sym typeface="+mn-lt"/>
                </a:endParaRPr>
              </a:p>
            </p:txBody>
          </p:sp>
          <p:sp>
            <p:nvSpPr>
              <p:cNvPr id="254" name="Freeform 8"/>
              <p:cNvSpPr/>
              <p:nvPr/>
            </p:nvSpPr>
            <p:spPr bwMode="auto">
              <a:xfrm>
                <a:off x="5091744" y="3041671"/>
                <a:ext cx="2641111" cy="2624234"/>
              </a:xfrm>
              <a:custGeom>
                <a:avLst/>
                <a:gdLst>
                  <a:gd name="T0" fmla="*/ 0 w 2097"/>
                  <a:gd name="T1" fmla="*/ 1520 h 2142"/>
                  <a:gd name="T2" fmla="*/ 1463 w 2097"/>
                  <a:gd name="T3" fmla="*/ 1636 h 2142"/>
                  <a:gd name="T4" fmla="*/ 523 w 2097"/>
                  <a:gd name="T5" fmla="*/ 525 h 2142"/>
                  <a:gd name="T6" fmla="*/ 1106 w 2097"/>
                  <a:gd name="T7" fmla="*/ 574 h 2142"/>
                  <a:gd name="T8" fmla="*/ 0 w 2097"/>
                  <a:gd name="T9" fmla="*/ 1520 h 2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7" h="2142">
                    <a:moveTo>
                      <a:pt x="0" y="1520"/>
                    </a:moveTo>
                    <a:cubicBezTo>
                      <a:pt x="373" y="1954"/>
                      <a:pt x="1026" y="2006"/>
                      <a:pt x="1463" y="1636"/>
                    </a:cubicBezTo>
                    <a:cubicBezTo>
                      <a:pt x="2097" y="1100"/>
                      <a:pt x="1144" y="0"/>
                      <a:pt x="523" y="525"/>
                    </a:cubicBezTo>
                    <a:cubicBezTo>
                      <a:pt x="697" y="378"/>
                      <a:pt x="958" y="400"/>
                      <a:pt x="1106" y="574"/>
                    </a:cubicBezTo>
                    <a:cubicBezTo>
                      <a:pt x="1630" y="1193"/>
                      <a:pt x="539" y="2142"/>
                      <a:pt x="0" y="152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12" tIns="45706" rIns="91412" bIns="45706" numCol="1" anchor="t" anchorCtr="0" compatLnSpc="1"/>
              <a:lstStyle/>
              <a:p>
                <a:endParaRPr lang="en-US" sz="1800">
                  <a:cs typeface="+mn-ea"/>
                  <a:sym typeface="+mn-lt"/>
                </a:endParaRPr>
              </a:p>
            </p:txBody>
          </p:sp>
        </p:grpSp>
        <p:grpSp>
          <p:nvGrpSpPr>
            <p:cNvPr id="26" name="组合 305"/>
            <p:cNvGrpSpPr/>
            <p:nvPr/>
          </p:nvGrpSpPr>
          <p:grpSpPr>
            <a:xfrm>
              <a:off x="7128" y="5060"/>
              <a:ext cx="5810" cy="2863"/>
              <a:chOff x="3810179" y="3130249"/>
              <a:chExt cx="4918956" cy="2423390"/>
            </a:xfrm>
            <a:grpFill/>
          </p:grpSpPr>
          <p:sp>
            <p:nvSpPr>
              <p:cNvPr id="312" name="Rectangle 13"/>
              <p:cNvSpPr/>
              <p:nvPr/>
            </p:nvSpPr>
            <p:spPr>
              <a:xfrm>
                <a:off x="3810179" y="3130249"/>
                <a:ext cx="791751" cy="79171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>
                  <a:cs typeface="+mn-ea"/>
                  <a:sym typeface="+mn-lt"/>
                </a:endParaRPr>
              </a:p>
            </p:txBody>
          </p:sp>
          <p:sp>
            <p:nvSpPr>
              <p:cNvPr id="314" name="Rectangle 26"/>
              <p:cNvSpPr/>
              <p:nvPr/>
            </p:nvSpPr>
            <p:spPr>
              <a:xfrm>
                <a:off x="7937384" y="4761927"/>
                <a:ext cx="791751" cy="79171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>
                  <a:cs typeface="+mn-ea"/>
                  <a:sym typeface="+mn-lt"/>
                </a:endParaRPr>
              </a:p>
            </p:txBody>
          </p:sp>
          <p:sp>
            <p:nvSpPr>
              <p:cNvPr id="315" name="Rectangle 16"/>
              <p:cNvSpPr/>
              <p:nvPr/>
            </p:nvSpPr>
            <p:spPr>
              <a:xfrm>
                <a:off x="3810179" y="4761927"/>
                <a:ext cx="791751" cy="791712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>
                  <a:cs typeface="+mn-ea"/>
                  <a:sym typeface="+mn-lt"/>
                </a:endParaRPr>
              </a:p>
            </p:txBody>
          </p:sp>
          <p:sp>
            <p:nvSpPr>
              <p:cNvPr id="316" name="Rectangle 22"/>
              <p:cNvSpPr/>
              <p:nvPr/>
            </p:nvSpPr>
            <p:spPr>
              <a:xfrm>
                <a:off x="7937384" y="3130249"/>
                <a:ext cx="791751" cy="791712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27" name="图片 26" descr="战马图片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80675" y="5805170"/>
            <a:ext cx="1776095" cy="1052830"/>
          </a:xfrm>
          <a:prstGeom prst="rect">
            <a:avLst/>
          </a:prstGeom>
        </p:spPr>
      </p:pic>
      <p:pic>
        <p:nvPicPr>
          <p:cNvPr id="7190" name="Picture 23" descr="a%20kneel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90" y="157480"/>
            <a:ext cx="455295" cy="7575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0434955" y="530860"/>
            <a:ext cx="1102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史料实证</a:t>
            </a:r>
            <a:endParaRPr lang="zh-CN" altLang="en-US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434955" y="930275"/>
            <a:ext cx="1102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归纳能力</a:t>
            </a:r>
            <a:endParaRPr lang="zh-CN" altLang="en-US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5" grpId="0" bldLvl="0" animBg="1"/>
      <p:bldP spid="16" grpId="0" bldLvl="0" animBg="1"/>
      <p:bldP spid="17" grpId="0" bldLvl="0" animBg="1"/>
      <p:bldP spid="20" grpId="0"/>
      <p:bldP spid="21" grpId="0" bldLvl="0" animBg="1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59545" y="2441953"/>
            <a:ext cx="4255074" cy="371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琅琊石刻：</a:t>
            </a:r>
            <a:endParaRPr lang="en-US" altLang="zh-CN" sz="32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六合之内，皇帝之土。西涉流沙，南尽北户。东有东海，北过大夏。人迹所至，无不臣者。</a:t>
            </a:r>
            <a:endParaRPr lang="zh-CN" altLang="en-US" sz="32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192" y="1382533"/>
            <a:ext cx="4933808" cy="4926027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60034" y="252000"/>
            <a:ext cx="7684555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r>
              <a:rPr kumimoji="1" lang="zh-CN" altLang="en-US" sz="6600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  <a:cs typeface="Heiti SC Light" charset="-122"/>
              </a:rPr>
              <a:t>四海为一</a:t>
            </a:r>
            <a:endParaRPr kumimoji="1" lang="zh-CN" altLang="en-US" sz="6600" dirty="0"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  <a:cs typeface="Heiti SC Light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2527" y="1213827"/>
            <a:ext cx="3882700" cy="4914809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7664987" y="5482305"/>
            <a:ext cx="206010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zh-CN" altLang="en-US" sz="3600" b="1" cap="none" spc="0" dirty="0">
                <a:solidFill>
                  <a:srgbClr val="C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南征百越</a:t>
            </a:r>
            <a:endParaRPr lang="zh-CN" altLang="en-US" sz="3600" b="1" cap="none" spc="0" dirty="0">
              <a:solidFill>
                <a:srgbClr val="C0000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908154" y="1932372"/>
            <a:ext cx="2037737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/>
            <a:r>
              <a:rPr lang="zh-CN" altLang="en-US" sz="36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北抗匈奴</a:t>
            </a:r>
            <a:endParaRPr lang="zh-CN" altLang="en-US" sz="36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159545" y="1570843"/>
            <a:ext cx="4098647" cy="8904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面对少数民族？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7755673" y="1464833"/>
            <a:ext cx="3270538" cy="58795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914881" flipV="1">
            <a:off x="7414619" y="4788837"/>
            <a:ext cx="3270538" cy="63325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4" grpId="0"/>
      <p:bldP spid="26" grpId="0"/>
      <p:bldP spid="27" grpId="0" animBg="1"/>
      <p:bldP spid="2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073" y="1213235"/>
            <a:ext cx="5303471" cy="352955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1228885"/>
            <a:ext cx="5841517" cy="353386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39365" y="4727135"/>
            <a:ext cx="11498179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</a:rPr>
              <a:t>北方的秦、赵、燕三国，都曾在边界上修筑长城，秦始皇从内地征发上百万民工，在燕、赵、秦长城基础上，修筑了</a:t>
            </a:r>
            <a:r>
              <a:rPr lang="zh-CN" altLang="en-US" sz="3200" b="1" dirty="0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</a:rPr>
              <a:t>西起临洮（</a:t>
            </a:r>
            <a:r>
              <a:rPr lang="en-US" altLang="zh-CN" sz="3200" b="1" dirty="0" err="1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</a:rPr>
              <a:t>tao</a:t>
            </a:r>
            <a:r>
              <a:rPr lang="zh-CN" altLang="en-US" sz="3200" b="1" dirty="0">
                <a:solidFill>
                  <a:srgbClr val="C00000"/>
                </a:solidFill>
                <a:latin typeface="华文楷体" panose="02010600040101010101" charset="-122"/>
                <a:ea typeface="华文楷体" panose="02010600040101010101" charset="-122"/>
              </a:rPr>
              <a:t>），东至辽东</a:t>
            </a:r>
            <a:r>
              <a:rPr lang="zh-CN" altLang="en-US" sz="2800" b="1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</a:rPr>
              <a:t>的长城，绵延五千余公里。</a:t>
            </a:r>
            <a:endParaRPr lang="zh-CN" altLang="en-US" sz="2800" b="1" dirty="0"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0084" y="209024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kumimoji="1" lang="zh-CN" altLang="en-US" sz="4800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万里长城</a:t>
            </a:r>
            <a:endParaRPr kumimoji="1" lang="zh-CN" altLang="en-US" sz="4800" b="1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60034" y="252000"/>
            <a:ext cx="7215323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r>
              <a:rPr kumimoji="1" lang="zh-CN" altLang="en-US" sz="6600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  <a:cs typeface="Heiti SC Light" charset="-122"/>
              </a:rPr>
              <a:t>千古一帝</a:t>
            </a:r>
            <a:endParaRPr kumimoji="1" lang="zh-CN" altLang="en-US" sz="6600" dirty="0"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  <a:cs typeface="Heiti SC Light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16580" y="1761235"/>
            <a:ext cx="421140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4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13</a:t>
            </a:r>
            <a:r>
              <a:rPr kumimoji="1" lang="zh-CN" altLang="en-US" sz="4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岁 </a:t>
            </a:r>
            <a:r>
              <a:rPr kumimoji="1"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</a:rPr>
              <a:t>继承王位</a:t>
            </a:r>
            <a:endParaRPr kumimoji="1" lang="en-US" altLang="zh-CN" sz="4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4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21</a:t>
            </a:r>
            <a:r>
              <a:rPr kumimoji="1" lang="zh-CN" altLang="en-US" sz="4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岁 </a:t>
            </a:r>
            <a:r>
              <a:rPr kumimoji="1"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</a:rPr>
              <a:t>亲政平乱</a:t>
            </a:r>
            <a:endParaRPr kumimoji="1" lang="en-US" altLang="zh-CN" sz="4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4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39</a:t>
            </a:r>
            <a:r>
              <a:rPr kumimoji="1" lang="zh-CN" altLang="en-US" sz="4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岁 </a:t>
            </a:r>
            <a:r>
              <a:rPr kumimoji="1"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</a:rPr>
              <a:t>统一六国</a:t>
            </a:r>
            <a:endParaRPr kumimoji="1" lang="zh-CN" altLang="en-US" sz="4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70822" y="5363913"/>
            <a:ext cx="2887580" cy="8904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dirty="0">
                <a:latin typeface="黑体" panose="02010609060101010101" pitchFamily="49" charset="-122"/>
                <a:ea typeface="黑体" panose="02010609060101010101" pitchFamily="49" charset="-122"/>
              </a:rPr>
              <a:t>议名号</a:t>
            </a:r>
            <a:endParaRPr lang="zh-CN" altLang="en-US" sz="5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60035" y="1782637"/>
            <a:ext cx="5582653" cy="4790575"/>
            <a:chOff x="160035" y="1782637"/>
            <a:chExt cx="5582653" cy="4790575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21"/>
            <a:stretch>
              <a:fillRect/>
            </a:stretch>
          </p:blipFill>
          <p:spPr>
            <a:xfrm>
              <a:off x="160035" y="1782637"/>
              <a:ext cx="5582653" cy="41529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42434" y="5935537"/>
              <a:ext cx="3804247" cy="6376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嬴政 </a:t>
              </a:r>
              <a:r>
                <a:rPr kumimoji="1" lang="en-US" altLang="zh-CN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B.C.259-B.C.210</a:t>
              </a:r>
              <a:endParaRPr kumimoji="1"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/>
        </p:nvCxnSpPr>
        <p:spPr>
          <a:xfrm>
            <a:off x="745305" y="915174"/>
            <a:ext cx="10684695" cy="0"/>
          </a:xfrm>
          <a:prstGeom prst="line">
            <a:avLst/>
          </a:prstGeom>
          <a:ln w="12700">
            <a:solidFill>
              <a:srgbClr val="7D7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71435" y="2098040"/>
            <a:ext cx="4097020" cy="30460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88290" y="1213485"/>
            <a:ext cx="6891655" cy="45231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</a:rPr>
              <a:t>材料：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天下之事无小大皆决于上。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材料：皇帝自称“朕”，印称“玺”，命称“制”，令为“诏”。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r"/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——《史记</a:t>
            </a:r>
            <a:r>
              <a:rPr lang="en-US" altLang="zh-CN" sz="3600" b="1" noProof="0" dirty="0">
                <a:ln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秦始皇本纪》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材料：后世以计数，二世三世至于万世，传之无穷。               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r"/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——《史记</a:t>
            </a:r>
            <a:r>
              <a:rPr lang="en-US" altLang="zh-CN" sz="3600" b="1" noProof="0" dirty="0">
                <a:ln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秦始皇本纪》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0" b="41906"/>
          <a:stretch>
            <a:fillRect/>
          </a:stretch>
        </p:blipFill>
        <p:spPr>
          <a:xfrm flipH="1">
            <a:off x="10438765" y="4595495"/>
            <a:ext cx="1812925" cy="292671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482205" y="5486400"/>
            <a:ext cx="3383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皇帝制度有何特点？</a:t>
            </a:r>
            <a:endParaRPr lang="zh-CN" altLang="en-US" sz="28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453005" y="6229350"/>
            <a:ext cx="21069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/>
              <a:t>皇权至上    </a:t>
            </a:r>
            <a:r>
              <a:rPr lang="zh-CN" altLang="en-US" sz="2800"/>
              <a:t>         </a:t>
            </a:r>
            <a:endParaRPr lang="zh-CN" altLang="en-US" sz="2800"/>
          </a:p>
        </p:txBody>
      </p:sp>
      <p:sp>
        <p:nvSpPr>
          <p:cNvPr id="10" name="文本框 9"/>
          <p:cNvSpPr txBox="1"/>
          <p:nvPr/>
        </p:nvSpPr>
        <p:spPr>
          <a:xfrm>
            <a:off x="4487545" y="6229350"/>
            <a:ext cx="23044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>
                <a:sym typeface="+mn-ea"/>
              </a:rPr>
              <a:t>皇帝独尊  </a:t>
            </a:r>
            <a:r>
              <a:rPr lang="zh-CN" altLang="en-US" sz="2800">
                <a:sym typeface="+mn-ea"/>
              </a:rPr>
              <a:t>           </a:t>
            </a:r>
            <a:endParaRPr lang="zh-CN" altLang="en-US" sz="2800"/>
          </a:p>
        </p:txBody>
      </p:sp>
      <p:sp>
        <p:nvSpPr>
          <p:cNvPr id="11" name="文本框 10"/>
          <p:cNvSpPr txBox="1"/>
          <p:nvPr/>
        </p:nvSpPr>
        <p:spPr>
          <a:xfrm>
            <a:off x="6416040" y="6229350"/>
            <a:ext cx="20821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>
                <a:sym typeface="+mn-ea"/>
              </a:rPr>
              <a:t>皇位世袭</a:t>
            </a:r>
            <a:endParaRPr lang="zh-CN" altLang="en-US" sz="2800" b="1">
              <a:sym typeface="+mn-ea"/>
            </a:endParaRPr>
          </a:p>
        </p:txBody>
      </p:sp>
      <p:pic>
        <p:nvPicPr>
          <p:cNvPr id="7190" name="Picture 23" descr="a%20kneel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490" y="157480"/>
            <a:ext cx="455295" cy="7575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1"/>
          <p:cNvSpPr txBox="1"/>
          <p:nvPr/>
        </p:nvSpPr>
        <p:spPr>
          <a:xfrm>
            <a:off x="10434955" y="530860"/>
            <a:ext cx="1102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史料实证</a:t>
            </a:r>
            <a:endParaRPr lang="zh-CN" altLang="en-US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434955" y="930275"/>
            <a:ext cx="1102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归纳能力</a:t>
            </a:r>
            <a:endParaRPr lang="zh-CN" altLang="en-US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0689" y="299194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p>
            <a:r>
              <a:rPr kumimoji="1" lang="zh-CN" altLang="en-US" sz="4800" b="1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皇帝制度</a:t>
            </a:r>
            <a:endParaRPr kumimoji="1" lang="zh-CN" altLang="en-US" sz="4800" b="1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</p:spTree>
  </p:cSld>
  <p:clrMapOvr>
    <a:masterClrMapping/>
  </p:clrMapOvr>
  <p:transition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8" grpId="0"/>
      <p:bldP spid="9" grpId="0"/>
      <p:bldP spid="10" grpId="0"/>
      <p:bldP spid="11" grpId="0"/>
    </p:bldLst>
  </p:timing>
</p:sld>
</file>

<file path=ppt/tags/tag1.xml><?xml version="1.0" encoding="utf-8"?>
<p:tagLst xmlns:p="http://schemas.openxmlformats.org/presentationml/2006/main">
  <p:tag name="KSO_WM_TEMPLATE_CATEGORY" val="diagram"/>
  <p:tag name="KSO_WM_TEMPLATE_INDEX" val="30177790"/>
  <p:tag name="KSO_WM_UNIT_TYPE" val="d"/>
  <p:tag name="KSO_WM_UNIT_INDEX" val="2"/>
  <p:tag name="KSO_WM_UNIT_ID" val="diagram30177790_1*d*2"/>
  <p:tag name="KSO_WM_UNIT_LAYERLEVEL" val="1"/>
  <p:tag name="KSO_WM_UNIT_VALUE" val="1051*706"/>
  <p:tag name="KSO_WM_UNIT_HIGHLIGHT" val="0"/>
  <p:tag name="KSO_WM_UNIT_COMPATIBLE" val="0"/>
  <p:tag name="KSO_WM_UNIT_CLEAR" val="0"/>
  <p:tag name="KSO_WM_BEAUTIFY_FLAG" val="#wm#"/>
  <p:tag name="KSO_WM_TAG_VERSION" val="1.0"/>
  <p:tag name="REFSHAPE" val="1833108756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kumimoji="1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1439</Words>
  <Application>WPS 演示</Application>
  <PresentationFormat>宽屏</PresentationFormat>
  <Paragraphs>216</Paragraphs>
  <Slides>17</Slides>
  <Notes>13</Notes>
  <HiddenSlides>1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5" baseType="lpstr">
      <vt:lpstr>Arial</vt:lpstr>
      <vt:lpstr>宋体</vt:lpstr>
      <vt:lpstr>Wingdings</vt:lpstr>
      <vt:lpstr>Arial</vt:lpstr>
      <vt:lpstr>华文行楷</vt:lpstr>
      <vt:lpstr>Heiti SC Light</vt:lpstr>
      <vt:lpstr>微软雅黑</vt:lpstr>
      <vt:lpstr>黑体</vt:lpstr>
      <vt:lpstr>Times New Roman</vt:lpstr>
      <vt:lpstr>华文楷体</vt:lpstr>
      <vt:lpstr>华文新魏</vt:lpstr>
      <vt:lpstr>Arial Unicode MS</vt:lpstr>
      <vt:lpstr>Calibri Light</vt:lpstr>
      <vt:lpstr>Calibri</vt:lpstr>
      <vt:lpstr>隶书</vt:lpstr>
      <vt:lpstr>-apple-system-font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86138</cp:lastModifiedBy>
  <cp:revision>140</cp:revision>
  <dcterms:created xsi:type="dcterms:W3CDTF">2019-07-15T08:31:00Z</dcterms:created>
  <dcterms:modified xsi:type="dcterms:W3CDTF">2020-09-15T14:37:33Z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